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70" r:id="rId3"/>
    <p:sldId id="271" r:id="rId4"/>
    <p:sldId id="257" r:id="rId5"/>
    <p:sldId id="272" r:id="rId6"/>
    <p:sldId id="261" r:id="rId7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79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FB3B9548-C89E-4176-9377-7FE0677576C9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F63CD5CD-D929-47D3-9459-124A4CE033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7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8251-D302-4EC1-B8F3-1C7834C31F1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53F1-4BF7-4862-8CEB-966B5ED11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8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8251-D302-4EC1-B8F3-1C7834C31F1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53F1-4BF7-4862-8CEB-966B5ED11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5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8251-D302-4EC1-B8F3-1C7834C31F1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53F1-4BF7-4862-8CEB-966B5ED11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0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8251-D302-4EC1-B8F3-1C7834C31F1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53F1-4BF7-4862-8CEB-966B5ED11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1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8251-D302-4EC1-B8F3-1C7834C31F1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53F1-4BF7-4862-8CEB-966B5ED11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5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8251-D302-4EC1-B8F3-1C7834C31F1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53F1-4BF7-4862-8CEB-966B5ED11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1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8251-D302-4EC1-B8F3-1C7834C31F1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53F1-4BF7-4862-8CEB-966B5ED11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1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8251-D302-4EC1-B8F3-1C7834C31F1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53F1-4BF7-4862-8CEB-966B5ED11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8251-D302-4EC1-B8F3-1C7834C31F1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53F1-4BF7-4862-8CEB-966B5ED11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8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8251-D302-4EC1-B8F3-1C7834C31F1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53F1-4BF7-4862-8CEB-966B5ED11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4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8251-D302-4EC1-B8F3-1C7834C31F1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53F1-4BF7-4862-8CEB-966B5ED11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78251-D302-4EC1-B8F3-1C7834C31F1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53F1-4BF7-4862-8CEB-966B5ED11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4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SOAL </a:t>
            </a:r>
            <a:br>
              <a:rPr lang="en-US" b="1" dirty="0"/>
            </a:br>
            <a:r>
              <a:rPr lang="en-US" sz="2800" b="1" dirty="0"/>
              <a:t>PEMANTAUAN DAN ANALISIS IKU BIAKAN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LRN CDST, APRIL 2022</a:t>
            </a:r>
          </a:p>
        </p:txBody>
      </p:sp>
    </p:spTree>
    <p:extLst>
      <p:ext uri="{BB962C8B-B14F-4D97-AF65-F5344CB8AC3E}">
        <p14:creationId xmlns:p14="http://schemas.microsoft.com/office/powerpoint/2010/main" val="570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Pertanyaan</a:t>
            </a:r>
            <a:r>
              <a:rPr lang="en-US" dirty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pada Excel tool IKU pada </a:t>
            </a:r>
            <a:r>
              <a:rPr lang="en-US" dirty="0" err="1"/>
              <a:t>bagian</a:t>
            </a:r>
            <a:r>
              <a:rPr lang="en-US" dirty="0"/>
              <a:t> sheet “Data </a:t>
            </a:r>
            <a:r>
              <a:rPr lang="en-US" dirty="0" err="1"/>
              <a:t>Sampel</a:t>
            </a:r>
            <a:r>
              <a:rPr lang="en-US" dirty="0"/>
              <a:t> LJ” pada lab X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pada Excel tool IKU pada </a:t>
            </a:r>
            <a:r>
              <a:rPr lang="en-US" dirty="0" err="1"/>
              <a:t>bagian</a:t>
            </a:r>
            <a:r>
              <a:rPr lang="en-US" dirty="0"/>
              <a:t> sheet “Data </a:t>
            </a:r>
            <a:r>
              <a:rPr lang="en-US" dirty="0" err="1"/>
              <a:t>Sampel</a:t>
            </a:r>
            <a:r>
              <a:rPr lang="en-US" dirty="0"/>
              <a:t> MGIT” pada lab 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Pengerjaan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pengerjaan</a:t>
            </a:r>
            <a:r>
              <a:rPr lang="en-US" dirty="0"/>
              <a:t> di Excel :</a:t>
            </a:r>
          </a:p>
          <a:p>
            <a:pPr marL="0" indent="0">
              <a:buNone/>
            </a:pPr>
            <a:r>
              <a:rPr lang="en-US" dirty="0"/>
              <a:t>Cara </a:t>
            </a:r>
            <a:r>
              <a:rPr lang="en-US" dirty="0" err="1"/>
              <a:t>mengisi</a:t>
            </a:r>
            <a:r>
              <a:rPr lang="en-US" dirty="0"/>
              <a:t> : </a:t>
            </a:r>
          </a:p>
          <a:p>
            <a:pPr marL="514350" indent="-514350">
              <a:buAutoNum type="arabicPeriod"/>
            </a:pPr>
            <a:r>
              <a:rPr lang="en-US" dirty="0"/>
              <a:t>Isi sheet data sample LJ </a:t>
            </a:r>
            <a:r>
              <a:rPr lang="en-US" dirty="0" err="1"/>
              <a:t>sesuai</a:t>
            </a:r>
            <a:r>
              <a:rPr lang="en-US" dirty="0"/>
              <a:t> data yang di </a:t>
            </a:r>
            <a:r>
              <a:rPr lang="en-US" dirty="0" err="1"/>
              <a:t>miliki</a:t>
            </a:r>
            <a:r>
              <a:rPr lang="en-US" dirty="0"/>
              <a:t> (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yang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Setelah sheet data sample LJ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Analisa IKU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terisi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sheet IKU TW1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Interpretasikan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dan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lakukan</a:t>
            </a:r>
            <a:r>
              <a:rPr lang="en-US" dirty="0"/>
              <a:t> Analisa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5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2296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err="1"/>
              <a:t>Laboratorium</a:t>
            </a:r>
            <a:r>
              <a:rPr lang="en-US" sz="2000" dirty="0"/>
              <a:t> X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IKU </a:t>
            </a:r>
            <a:r>
              <a:rPr lang="en-US" sz="2000" dirty="0" err="1"/>
              <a:t>biakan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media LJ </a:t>
            </a:r>
            <a:r>
              <a:rPr lang="en-US" sz="2000" dirty="0" err="1"/>
              <a:t>Triwulan</a:t>
            </a:r>
            <a:r>
              <a:rPr lang="en-US" sz="2000" dirty="0"/>
              <a:t> I </a:t>
            </a:r>
            <a:r>
              <a:rPr lang="en-US" sz="2000" dirty="0" err="1"/>
              <a:t>tahun</a:t>
            </a:r>
            <a:r>
              <a:rPr lang="en-US" sz="2000" dirty="0"/>
              <a:t> 2020. Data yang </a:t>
            </a:r>
            <a:r>
              <a:rPr lang="en-US" sz="2000" dirty="0" err="1"/>
              <a:t>dimiliki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laboratorium</a:t>
            </a:r>
            <a:r>
              <a:rPr lang="en-US" sz="2000" dirty="0"/>
              <a:t> X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sampel</a:t>
            </a:r>
            <a:r>
              <a:rPr lang="en-US" sz="2000" dirty="0"/>
              <a:t> diagnosis </a:t>
            </a:r>
            <a:r>
              <a:rPr lang="en-US" sz="2000" dirty="0" err="1"/>
              <a:t>Bulan</a:t>
            </a:r>
            <a:r>
              <a:rPr lang="en-US" sz="2000" dirty="0"/>
              <a:t> </a:t>
            </a:r>
            <a:r>
              <a:rPr lang="en-US" sz="2000" dirty="0" err="1"/>
              <a:t>Januari</a:t>
            </a:r>
            <a:r>
              <a:rPr lang="en-US" sz="2000" dirty="0"/>
              <a:t> </a:t>
            </a:r>
            <a:r>
              <a:rPr lang="en-US" sz="2000" dirty="0" err="1"/>
              <a:t>s.d.</a:t>
            </a:r>
            <a:r>
              <a:rPr lang="en-US" sz="2000" dirty="0"/>
              <a:t> </a:t>
            </a:r>
            <a:r>
              <a:rPr lang="en-US" sz="2000" dirty="0" err="1"/>
              <a:t>Maret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152, 138, 141</a:t>
            </a:r>
          </a:p>
          <a:p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sampel</a:t>
            </a:r>
            <a:r>
              <a:rPr lang="en-US" sz="2000" dirty="0"/>
              <a:t> follow up </a:t>
            </a:r>
            <a:r>
              <a:rPr lang="en-US" sz="2000" dirty="0" err="1"/>
              <a:t>Bulan</a:t>
            </a:r>
            <a:r>
              <a:rPr lang="en-US" sz="2000" dirty="0"/>
              <a:t> </a:t>
            </a:r>
            <a:r>
              <a:rPr lang="en-US" sz="2000" dirty="0" err="1"/>
              <a:t>Januari</a:t>
            </a:r>
            <a:r>
              <a:rPr lang="en-US" sz="2000" dirty="0"/>
              <a:t> </a:t>
            </a:r>
            <a:r>
              <a:rPr lang="en-US" sz="2000" dirty="0" err="1"/>
              <a:t>s.d.</a:t>
            </a:r>
            <a:r>
              <a:rPr lang="en-US" sz="2000" dirty="0"/>
              <a:t> </a:t>
            </a:r>
            <a:r>
              <a:rPr lang="en-US" sz="2000" dirty="0" err="1"/>
              <a:t>Maret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243, 167, 195</a:t>
            </a:r>
          </a:p>
          <a:p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bulan</a:t>
            </a:r>
            <a:r>
              <a:rPr lang="en-US" sz="2000" dirty="0"/>
              <a:t> </a:t>
            </a:r>
            <a:r>
              <a:rPr lang="en-US" sz="2000" dirty="0" err="1"/>
              <a:t>Februari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7 </a:t>
            </a:r>
            <a:r>
              <a:rPr lang="en-US" sz="2000" dirty="0" err="1"/>
              <a:t>sampel</a:t>
            </a:r>
            <a:r>
              <a:rPr lang="en-US" sz="2000" dirty="0"/>
              <a:t> diagnosis </a:t>
            </a:r>
            <a:r>
              <a:rPr lang="en-US" sz="2000" dirty="0" err="1"/>
              <a:t>dan</a:t>
            </a:r>
            <a:r>
              <a:rPr lang="en-US" sz="2000" dirty="0"/>
              <a:t> 15 </a:t>
            </a:r>
            <a:r>
              <a:rPr lang="en-US" sz="2000" dirty="0" err="1"/>
              <a:t>sampel</a:t>
            </a:r>
            <a:r>
              <a:rPr lang="en-US" sz="2000" dirty="0"/>
              <a:t> </a:t>
            </a:r>
            <a:r>
              <a:rPr lang="en-US" sz="2000" i="1" dirty="0"/>
              <a:t>follow up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diperiksa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dientry</a:t>
            </a:r>
            <a:r>
              <a:rPr lang="en-US" sz="2000" dirty="0"/>
              <a:t> di SITB,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sampel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Bulan</a:t>
            </a:r>
            <a:r>
              <a:rPr lang="en-US" sz="2000" dirty="0"/>
              <a:t> </a:t>
            </a:r>
            <a:r>
              <a:rPr lang="en-US" sz="2000" dirty="0" err="1"/>
              <a:t>Januari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Maret</a:t>
            </a:r>
            <a:r>
              <a:rPr lang="en-US" sz="2000" dirty="0"/>
              <a:t> </a:t>
            </a:r>
            <a:r>
              <a:rPr lang="en-US" sz="2000" dirty="0" err="1"/>
              <a:t>diperiksa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tabung</a:t>
            </a:r>
            <a:r>
              <a:rPr lang="en-US" sz="2000" dirty="0"/>
              <a:t> yang </a:t>
            </a:r>
            <a:r>
              <a:rPr lang="en-US" sz="2000" dirty="0" err="1"/>
              <a:t>diinokulasi</a:t>
            </a:r>
            <a:r>
              <a:rPr lang="en-US" sz="2000" dirty="0"/>
              <a:t> per </a:t>
            </a:r>
            <a:r>
              <a:rPr lang="en-US" sz="2000" dirty="0" err="1"/>
              <a:t>sampel</a:t>
            </a:r>
            <a:r>
              <a:rPr lang="en-US" sz="2000" dirty="0"/>
              <a:t> 1 </a:t>
            </a:r>
            <a:r>
              <a:rPr lang="en-US" sz="2000" dirty="0" err="1"/>
              <a:t>tabung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tabung</a:t>
            </a:r>
            <a:r>
              <a:rPr lang="en-US" sz="2000" dirty="0"/>
              <a:t> </a:t>
            </a:r>
            <a:r>
              <a:rPr lang="en-US" sz="2000" dirty="0" err="1"/>
              <a:t>terkontaminasi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sampel</a:t>
            </a:r>
            <a:r>
              <a:rPr lang="en-US" sz="2000" dirty="0"/>
              <a:t> diagnosis </a:t>
            </a:r>
            <a:r>
              <a:rPr lang="en-US" sz="2000" dirty="0" err="1"/>
              <a:t>maupun</a:t>
            </a:r>
            <a:r>
              <a:rPr lang="en-US" sz="2000" dirty="0"/>
              <a:t> follow up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Bulan</a:t>
            </a:r>
            <a:r>
              <a:rPr lang="en-US" sz="2000" dirty="0"/>
              <a:t> </a:t>
            </a:r>
            <a:r>
              <a:rPr lang="en-US" sz="2000" dirty="0" err="1"/>
              <a:t>Januari</a:t>
            </a:r>
            <a:r>
              <a:rPr lang="en-US" sz="2000" dirty="0"/>
              <a:t> </a:t>
            </a:r>
            <a:r>
              <a:rPr lang="en-US" sz="2000" dirty="0" err="1"/>
              <a:t>s.d.</a:t>
            </a:r>
            <a:r>
              <a:rPr lang="en-US" sz="2000" dirty="0"/>
              <a:t> </a:t>
            </a:r>
            <a:r>
              <a:rPr lang="en-US" sz="2000" dirty="0" err="1"/>
              <a:t>Maret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32, 28, 43</a:t>
            </a:r>
          </a:p>
          <a:p>
            <a:r>
              <a:rPr lang="en-US" sz="2000" dirty="0"/>
              <a:t>Total </a:t>
            </a:r>
            <a:r>
              <a:rPr lang="en-US" sz="2000" dirty="0" err="1"/>
              <a:t>sampel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pemeriksaan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dilaporkan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4-8 </a:t>
            </a:r>
            <a:r>
              <a:rPr lang="en-US" sz="2000" dirty="0" err="1"/>
              <a:t>minggu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Bulan</a:t>
            </a:r>
            <a:r>
              <a:rPr lang="en-US" sz="2000" dirty="0"/>
              <a:t> </a:t>
            </a:r>
            <a:r>
              <a:rPr lang="en-US" sz="2000" dirty="0" err="1"/>
              <a:t>Januari</a:t>
            </a:r>
            <a:r>
              <a:rPr lang="en-US" sz="2000" dirty="0"/>
              <a:t> </a:t>
            </a:r>
            <a:r>
              <a:rPr lang="en-US" sz="2000" dirty="0" err="1"/>
              <a:t>s.d.</a:t>
            </a:r>
            <a:r>
              <a:rPr lang="en-US" sz="2000" dirty="0"/>
              <a:t> </a:t>
            </a:r>
            <a:r>
              <a:rPr lang="en-US" sz="2000" dirty="0" err="1"/>
              <a:t>Maret</a:t>
            </a:r>
            <a:r>
              <a:rPr lang="en-US" sz="2000" dirty="0"/>
              <a:t> 288, 263, 271</a:t>
            </a:r>
          </a:p>
          <a:p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pemeriksaan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194060"/>
              </p:ext>
            </p:extLst>
          </p:nvPr>
        </p:nvGraphicFramePr>
        <p:xfrm>
          <a:off x="304800" y="4343400"/>
          <a:ext cx="8534400" cy="2002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r>
                        <a:rPr lang="en-US" dirty="0"/>
                        <a:t> BTA+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Biakan</a:t>
                      </a:r>
                      <a:r>
                        <a:rPr lang="en-US" baseline="0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Jumlah</a:t>
                      </a:r>
                      <a:r>
                        <a:rPr lang="en-US" dirty="0"/>
                        <a:t> BTA+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Biakan</a:t>
                      </a:r>
                      <a:r>
                        <a:rPr lang="en-US" baseline="0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Jumlah</a:t>
                      </a:r>
                      <a:r>
                        <a:rPr lang="en-US" dirty="0"/>
                        <a:t> BTA-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Biakan</a:t>
                      </a:r>
                      <a:r>
                        <a:rPr lang="en-US" baseline="0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Jumlah</a:t>
                      </a:r>
                      <a:r>
                        <a:rPr lang="en-US" dirty="0"/>
                        <a:t> BTA-</a:t>
                      </a:r>
                      <a:r>
                        <a:rPr lang="en-US" baseline="0" dirty="0" err="1"/>
                        <a:t>Biakan</a:t>
                      </a:r>
                      <a:r>
                        <a:rPr lang="en-US" baseline="0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r>
                        <a:rPr lang="en-US" baseline="0" dirty="0"/>
                        <a:t> PX </a:t>
                      </a:r>
                      <a:r>
                        <a:rPr lang="en-US" baseline="0" dirty="0" err="1"/>
                        <a:t>Biakan</a:t>
                      </a:r>
                      <a:r>
                        <a:rPr lang="en-US" baseline="0" dirty="0"/>
                        <a:t>+ MTB (Follow up)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r>
                        <a:rPr lang="en-US" dirty="0"/>
                        <a:t> PX </a:t>
                      </a:r>
                      <a:r>
                        <a:rPr lang="en-US" dirty="0" err="1"/>
                        <a:t>Biakan</a:t>
                      </a:r>
                      <a:r>
                        <a:rPr lang="en-US" dirty="0"/>
                        <a:t>+</a:t>
                      </a:r>
                      <a:r>
                        <a:rPr lang="en-US" baseline="0" dirty="0"/>
                        <a:t> NTM (Diagnosis)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Jumlah</a:t>
                      </a:r>
                      <a:r>
                        <a:rPr lang="en-US" dirty="0"/>
                        <a:t> PX </a:t>
                      </a:r>
                      <a:r>
                        <a:rPr lang="en-US" dirty="0" err="1"/>
                        <a:t>Biakan</a:t>
                      </a:r>
                      <a:r>
                        <a:rPr lang="en-US" dirty="0"/>
                        <a:t>+</a:t>
                      </a:r>
                      <a:r>
                        <a:rPr lang="en-US" baseline="0" dirty="0"/>
                        <a:t> NTM (Follow up)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78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Pengerjaan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pengerjaan</a:t>
            </a:r>
            <a:r>
              <a:rPr lang="en-US" dirty="0"/>
              <a:t> di Excel :</a:t>
            </a:r>
          </a:p>
          <a:p>
            <a:pPr marL="0" indent="0">
              <a:buNone/>
            </a:pPr>
            <a:r>
              <a:rPr lang="en-US" dirty="0"/>
              <a:t>Cara </a:t>
            </a:r>
            <a:r>
              <a:rPr lang="en-US" dirty="0" err="1"/>
              <a:t>mengisi</a:t>
            </a:r>
            <a:r>
              <a:rPr lang="en-US" dirty="0"/>
              <a:t> : </a:t>
            </a:r>
          </a:p>
          <a:p>
            <a:pPr marL="514350" indent="-514350">
              <a:buAutoNum type="arabicPeriod"/>
            </a:pPr>
            <a:r>
              <a:rPr lang="en-US" dirty="0"/>
              <a:t>Isi sheet data sample MGIT </a:t>
            </a:r>
            <a:r>
              <a:rPr lang="en-US" dirty="0" err="1"/>
              <a:t>sesuai</a:t>
            </a:r>
            <a:r>
              <a:rPr lang="en-US" dirty="0"/>
              <a:t> data yang di </a:t>
            </a:r>
            <a:r>
              <a:rPr lang="en-US" dirty="0" err="1"/>
              <a:t>miliki</a:t>
            </a:r>
            <a:r>
              <a:rPr lang="en-US" dirty="0"/>
              <a:t> (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yang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Setelah sheet data sample MGIT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Analisa IKU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terisi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sheet IKU TW1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Interpretasikan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dan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lakukan</a:t>
            </a:r>
            <a:r>
              <a:rPr lang="en-US" dirty="0"/>
              <a:t> Analisa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9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229600" cy="419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 err="1"/>
              <a:t>Laboratorium</a:t>
            </a:r>
            <a:r>
              <a:rPr lang="en-US" sz="1900" dirty="0"/>
              <a:t> Y </a:t>
            </a:r>
            <a:r>
              <a:rPr lang="en-US" sz="1900" dirty="0" err="1"/>
              <a:t>akan</a:t>
            </a:r>
            <a:r>
              <a:rPr lang="en-US" sz="1900" dirty="0"/>
              <a:t> </a:t>
            </a:r>
            <a:r>
              <a:rPr lang="en-US" sz="1900" dirty="0" err="1"/>
              <a:t>melakukan</a:t>
            </a:r>
            <a:r>
              <a:rPr lang="en-US" sz="1900" dirty="0"/>
              <a:t> </a:t>
            </a:r>
            <a:r>
              <a:rPr lang="en-US" sz="1900" dirty="0" err="1"/>
              <a:t>analisis</a:t>
            </a:r>
            <a:r>
              <a:rPr lang="en-US" sz="1900" dirty="0"/>
              <a:t> IKU </a:t>
            </a:r>
            <a:r>
              <a:rPr lang="en-US" sz="1900" dirty="0" err="1"/>
              <a:t>biakan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media MGIT </a:t>
            </a:r>
            <a:r>
              <a:rPr lang="en-US" sz="1900" dirty="0" err="1"/>
              <a:t>Triwulan</a:t>
            </a:r>
            <a:r>
              <a:rPr lang="en-US" sz="1900" dirty="0"/>
              <a:t> I </a:t>
            </a:r>
            <a:r>
              <a:rPr lang="en-US" sz="1900" dirty="0" err="1"/>
              <a:t>tahun</a:t>
            </a:r>
            <a:r>
              <a:rPr lang="en-US" sz="1900" dirty="0"/>
              <a:t> 2020. Data yang </a:t>
            </a:r>
            <a:r>
              <a:rPr lang="en-US" sz="1900" dirty="0" err="1"/>
              <a:t>dimiliki</a:t>
            </a:r>
            <a:r>
              <a:rPr lang="en-US" sz="1900" dirty="0"/>
              <a:t> </a:t>
            </a:r>
            <a:r>
              <a:rPr lang="en-US" sz="1900" dirty="0" err="1"/>
              <a:t>oleh</a:t>
            </a:r>
            <a:r>
              <a:rPr lang="en-US" sz="1900" dirty="0"/>
              <a:t> </a:t>
            </a:r>
            <a:r>
              <a:rPr lang="en-US" sz="1900" dirty="0" err="1"/>
              <a:t>laboratorium</a:t>
            </a:r>
            <a:r>
              <a:rPr lang="en-US" sz="1900" dirty="0"/>
              <a:t> Y </a:t>
            </a:r>
            <a:r>
              <a:rPr lang="en-US" sz="1900" dirty="0" err="1"/>
              <a:t>adalah</a:t>
            </a:r>
            <a:r>
              <a:rPr lang="en-US" sz="1900" dirty="0"/>
              <a:t> </a:t>
            </a:r>
            <a:r>
              <a:rPr lang="en-US" sz="1900" dirty="0" err="1"/>
              <a:t>sebagai</a:t>
            </a:r>
            <a:r>
              <a:rPr lang="en-US" sz="1900" dirty="0"/>
              <a:t> </a:t>
            </a:r>
            <a:r>
              <a:rPr lang="en-US" sz="1900" dirty="0" err="1"/>
              <a:t>berikut</a:t>
            </a:r>
            <a:r>
              <a:rPr lang="en-US" sz="1900" dirty="0"/>
              <a:t>:</a:t>
            </a:r>
          </a:p>
          <a:p>
            <a:r>
              <a:rPr lang="en-US" sz="1900" dirty="0" err="1"/>
              <a:t>Jumlah</a:t>
            </a:r>
            <a:r>
              <a:rPr lang="en-US" sz="1900" dirty="0"/>
              <a:t> </a:t>
            </a:r>
            <a:r>
              <a:rPr lang="en-US" sz="1900" dirty="0" err="1"/>
              <a:t>sampel</a:t>
            </a:r>
            <a:r>
              <a:rPr lang="en-US" sz="1900" dirty="0"/>
              <a:t> diagnosis </a:t>
            </a:r>
            <a:r>
              <a:rPr lang="en-US" sz="1900" dirty="0" err="1"/>
              <a:t>Bulan</a:t>
            </a:r>
            <a:r>
              <a:rPr lang="en-US" sz="1900" dirty="0"/>
              <a:t> </a:t>
            </a:r>
            <a:r>
              <a:rPr lang="en-US" sz="1900" dirty="0" err="1"/>
              <a:t>Januari</a:t>
            </a:r>
            <a:r>
              <a:rPr lang="en-US" sz="1900" dirty="0"/>
              <a:t> </a:t>
            </a:r>
            <a:r>
              <a:rPr lang="en-US" sz="1900" dirty="0" err="1"/>
              <a:t>s.d.</a:t>
            </a:r>
            <a:r>
              <a:rPr lang="en-US" sz="1900" dirty="0"/>
              <a:t> </a:t>
            </a:r>
            <a:r>
              <a:rPr lang="en-US" sz="1900" dirty="0" err="1"/>
              <a:t>Maret</a:t>
            </a:r>
            <a:r>
              <a:rPr lang="en-US" sz="1900" dirty="0"/>
              <a:t> </a:t>
            </a:r>
            <a:r>
              <a:rPr lang="en-US" sz="1900" dirty="0" err="1"/>
              <a:t>adalah</a:t>
            </a:r>
            <a:r>
              <a:rPr lang="en-US" sz="1900" dirty="0"/>
              <a:t> 124, 138, 125</a:t>
            </a:r>
          </a:p>
          <a:p>
            <a:r>
              <a:rPr lang="en-US" sz="1900" dirty="0" err="1"/>
              <a:t>Jumlah</a:t>
            </a:r>
            <a:r>
              <a:rPr lang="en-US" sz="1900" dirty="0"/>
              <a:t> </a:t>
            </a:r>
            <a:r>
              <a:rPr lang="en-US" sz="1900" dirty="0" err="1"/>
              <a:t>sampel</a:t>
            </a:r>
            <a:r>
              <a:rPr lang="en-US" sz="1900" dirty="0"/>
              <a:t> follow up </a:t>
            </a:r>
            <a:r>
              <a:rPr lang="en-US" sz="1900" dirty="0" err="1"/>
              <a:t>Bulan</a:t>
            </a:r>
            <a:r>
              <a:rPr lang="en-US" sz="1900" dirty="0"/>
              <a:t> </a:t>
            </a:r>
            <a:r>
              <a:rPr lang="en-US" sz="1900" dirty="0" err="1"/>
              <a:t>Januari</a:t>
            </a:r>
            <a:r>
              <a:rPr lang="en-US" sz="1900" dirty="0"/>
              <a:t> </a:t>
            </a:r>
            <a:r>
              <a:rPr lang="en-US" sz="1900" dirty="0" err="1"/>
              <a:t>s.d.</a:t>
            </a:r>
            <a:r>
              <a:rPr lang="en-US" sz="1900" dirty="0"/>
              <a:t> </a:t>
            </a:r>
            <a:r>
              <a:rPr lang="en-US" sz="1900" dirty="0" err="1"/>
              <a:t>Maret</a:t>
            </a:r>
            <a:r>
              <a:rPr lang="en-US" sz="1900" dirty="0"/>
              <a:t> </a:t>
            </a:r>
            <a:r>
              <a:rPr lang="en-US" sz="1900" dirty="0" err="1"/>
              <a:t>adalah</a:t>
            </a:r>
            <a:r>
              <a:rPr lang="en-US" sz="1900" dirty="0"/>
              <a:t> 257, 262, 193</a:t>
            </a:r>
          </a:p>
          <a:p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bulan</a:t>
            </a:r>
            <a:r>
              <a:rPr lang="en-US" sz="1900" dirty="0"/>
              <a:t> </a:t>
            </a:r>
            <a:r>
              <a:rPr lang="en-US" sz="1900" dirty="0" err="1"/>
              <a:t>Januari</a:t>
            </a:r>
            <a:r>
              <a:rPr lang="en-US" sz="1900" dirty="0"/>
              <a:t> </a:t>
            </a:r>
            <a:r>
              <a:rPr lang="en-US" sz="1900" dirty="0" err="1"/>
              <a:t>terdapat</a:t>
            </a:r>
            <a:r>
              <a:rPr lang="en-US" sz="1900" dirty="0"/>
              <a:t> 9 </a:t>
            </a:r>
            <a:r>
              <a:rPr lang="en-US" sz="1900" dirty="0" err="1"/>
              <a:t>sampel</a:t>
            </a:r>
            <a:r>
              <a:rPr lang="en-US" sz="1900" dirty="0"/>
              <a:t> diagnosis </a:t>
            </a:r>
            <a:r>
              <a:rPr lang="en-US" sz="1900" dirty="0" err="1"/>
              <a:t>dan</a:t>
            </a:r>
            <a:r>
              <a:rPr lang="en-US" sz="1900" dirty="0"/>
              <a:t> 18 </a:t>
            </a:r>
            <a:r>
              <a:rPr lang="en-US" sz="1900" dirty="0" err="1"/>
              <a:t>sampel</a:t>
            </a:r>
            <a:r>
              <a:rPr lang="en-US" sz="1900" dirty="0"/>
              <a:t> </a:t>
            </a:r>
            <a:r>
              <a:rPr lang="en-US" sz="1900" i="1" dirty="0"/>
              <a:t>follow up </a:t>
            </a:r>
            <a:r>
              <a:rPr lang="en-US" sz="1900" dirty="0" err="1"/>
              <a:t>tidak</a:t>
            </a:r>
            <a:r>
              <a:rPr lang="en-US" sz="1900" dirty="0"/>
              <a:t> </a:t>
            </a:r>
            <a:r>
              <a:rPr lang="en-US" sz="1900" dirty="0" err="1"/>
              <a:t>diperiksa</a:t>
            </a:r>
            <a:r>
              <a:rPr lang="en-US" sz="1900" dirty="0"/>
              <a:t> </a:t>
            </a:r>
            <a:r>
              <a:rPr lang="en-US" sz="1900" dirty="0" err="1"/>
              <a:t>karena</a:t>
            </a:r>
            <a:r>
              <a:rPr lang="en-US" sz="1900" dirty="0"/>
              <a:t> </a:t>
            </a:r>
            <a:r>
              <a:rPr lang="en-US" sz="1900" dirty="0" err="1"/>
              <a:t>tidak</a:t>
            </a:r>
            <a:r>
              <a:rPr lang="en-US" sz="1900" dirty="0"/>
              <a:t> </a:t>
            </a:r>
            <a:r>
              <a:rPr lang="en-US" sz="1900" dirty="0" err="1"/>
              <a:t>dientry</a:t>
            </a:r>
            <a:r>
              <a:rPr lang="en-US" sz="1900" dirty="0"/>
              <a:t> di SITB, </a:t>
            </a:r>
            <a:r>
              <a:rPr lang="en-US" sz="1900" dirty="0" err="1"/>
              <a:t>sedangkan</a:t>
            </a:r>
            <a:r>
              <a:rPr lang="en-US" sz="1900" dirty="0"/>
              <a:t> </a:t>
            </a:r>
            <a:r>
              <a:rPr lang="en-US" sz="1900" dirty="0" err="1"/>
              <a:t>sampel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Bulan</a:t>
            </a:r>
            <a:r>
              <a:rPr lang="en-US" sz="1900" dirty="0"/>
              <a:t> </a:t>
            </a:r>
            <a:r>
              <a:rPr lang="en-US" sz="1900" dirty="0" err="1"/>
              <a:t>Februari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Maret</a:t>
            </a:r>
            <a:r>
              <a:rPr lang="en-US" sz="1900" dirty="0"/>
              <a:t> </a:t>
            </a:r>
            <a:r>
              <a:rPr lang="en-US" sz="1900" dirty="0" err="1"/>
              <a:t>diperiksa</a:t>
            </a:r>
            <a:r>
              <a:rPr lang="en-US" sz="1900" dirty="0"/>
              <a:t> </a:t>
            </a:r>
            <a:r>
              <a:rPr lang="en-US" sz="1900" dirty="0" err="1"/>
              <a:t>semua</a:t>
            </a:r>
            <a:r>
              <a:rPr lang="en-US" sz="1900" dirty="0"/>
              <a:t>.</a:t>
            </a:r>
          </a:p>
          <a:p>
            <a:r>
              <a:rPr lang="en-US" sz="1900" dirty="0" err="1"/>
              <a:t>Jumlah</a:t>
            </a:r>
            <a:r>
              <a:rPr lang="en-US" sz="1900" dirty="0"/>
              <a:t> </a:t>
            </a:r>
            <a:r>
              <a:rPr lang="en-US" sz="1900" dirty="0" err="1"/>
              <a:t>tabung</a:t>
            </a:r>
            <a:r>
              <a:rPr lang="en-US" sz="1900" dirty="0"/>
              <a:t> yang </a:t>
            </a:r>
            <a:r>
              <a:rPr lang="en-US" sz="1900" dirty="0" err="1"/>
              <a:t>diinokulasi</a:t>
            </a:r>
            <a:r>
              <a:rPr lang="en-US" sz="1900" dirty="0"/>
              <a:t> per </a:t>
            </a:r>
            <a:r>
              <a:rPr lang="en-US" sz="1900" dirty="0" err="1"/>
              <a:t>sampel</a:t>
            </a:r>
            <a:r>
              <a:rPr lang="en-US" sz="1900" dirty="0"/>
              <a:t> 1 </a:t>
            </a:r>
            <a:r>
              <a:rPr lang="en-US" sz="1900" dirty="0" err="1"/>
              <a:t>tabung</a:t>
            </a:r>
            <a:r>
              <a:rPr lang="en-US" sz="1900" dirty="0"/>
              <a:t>.</a:t>
            </a:r>
          </a:p>
          <a:p>
            <a:r>
              <a:rPr lang="en-US" sz="1900" dirty="0" err="1"/>
              <a:t>Jumlah</a:t>
            </a:r>
            <a:r>
              <a:rPr lang="en-US" sz="1900" dirty="0"/>
              <a:t> </a:t>
            </a:r>
            <a:r>
              <a:rPr lang="en-US" sz="1900" dirty="0" err="1"/>
              <a:t>tabung</a:t>
            </a:r>
            <a:r>
              <a:rPr lang="en-US" sz="1900" dirty="0"/>
              <a:t> </a:t>
            </a:r>
            <a:r>
              <a:rPr lang="en-US" sz="1900" dirty="0" err="1"/>
              <a:t>terkontaminasi</a:t>
            </a:r>
            <a:r>
              <a:rPr lang="en-US" sz="1900" dirty="0"/>
              <a:t> </a:t>
            </a:r>
            <a:r>
              <a:rPr lang="en-US" sz="1900" dirty="0" err="1"/>
              <a:t>baik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sampel</a:t>
            </a:r>
            <a:r>
              <a:rPr lang="en-US" sz="1900" dirty="0"/>
              <a:t> diagnosis </a:t>
            </a:r>
            <a:r>
              <a:rPr lang="en-US" sz="1900" dirty="0" err="1"/>
              <a:t>maupun</a:t>
            </a:r>
            <a:r>
              <a:rPr lang="en-US" sz="1900" dirty="0"/>
              <a:t> follow up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Bulan</a:t>
            </a:r>
            <a:r>
              <a:rPr lang="en-US" sz="1900" dirty="0"/>
              <a:t> </a:t>
            </a:r>
            <a:r>
              <a:rPr lang="en-US" sz="1900" dirty="0" err="1"/>
              <a:t>Januari</a:t>
            </a:r>
            <a:r>
              <a:rPr lang="en-US" sz="1900" dirty="0"/>
              <a:t> </a:t>
            </a:r>
            <a:r>
              <a:rPr lang="en-US" sz="1900" dirty="0" err="1"/>
              <a:t>s.d.</a:t>
            </a:r>
            <a:r>
              <a:rPr lang="en-US" sz="1900" dirty="0"/>
              <a:t> </a:t>
            </a:r>
            <a:r>
              <a:rPr lang="en-US" sz="1900" dirty="0" err="1"/>
              <a:t>Maret</a:t>
            </a:r>
            <a:r>
              <a:rPr lang="en-US" sz="1900" dirty="0"/>
              <a:t> </a:t>
            </a:r>
            <a:r>
              <a:rPr lang="en-US" sz="1900" dirty="0" err="1"/>
              <a:t>sebanyak</a:t>
            </a:r>
            <a:r>
              <a:rPr lang="en-US" sz="1900" dirty="0"/>
              <a:t> 25, 38, 35</a:t>
            </a:r>
          </a:p>
          <a:p>
            <a:r>
              <a:rPr lang="en-US" sz="1900" dirty="0"/>
              <a:t>Total </a:t>
            </a:r>
            <a:r>
              <a:rPr lang="en-US" sz="1900" dirty="0" err="1"/>
              <a:t>sampel</a:t>
            </a:r>
            <a:r>
              <a:rPr lang="en-US" sz="1900" dirty="0"/>
              <a:t> yang </a:t>
            </a:r>
            <a:r>
              <a:rPr lang="en-US" sz="1900" dirty="0" err="1"/>
              <a:t>telah</a:t>
            </a:r>
            <a:r>
              <a:rPr lang="en-US" sz="1900" dirty="0"/>
              <a:t> </a:t>
            </a:r>
            <a:r>
              <a:rPr lang="en-US" sz="1900" dirty="0" err="1"/>
              <a:t>mempunyai</a:t>
            </a:r>
            <a:r>
              <a:rPr lang="en-US" sz="1900" dirty="0"/>
              <a:t> </a:t>
            </a:r>
            <a:r>
              <a:rPr lang="en-US" sz="1900" dirty="0" err="1"/>
              <a:t>hasil</a:t>
            </a:r>
            <a:r>
              <a:rPr lang="en-US" sz="1900" dirty="0"/>
              <a:t> </a:t>
            </a:r>
            <a:r>
              <a:rPr lang="en-US" sz="1900" dirty="0" err="1"/>
              <a:t>pemeriksaan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dilaporkan</a:t>
            </a:r>
            <a:r>
              <a:rPr lang="en-US" sz="1900" dirty="0"/>
              <a:t> </a:t>
            </a:r>
            <a:r>
              <a:rPr lang="en-US" sz="1900" dirty="0" err="1"/>
              <a:t>dalam</a:t>
            </a:r>
            <a:r>
              <a:rPr lang="en-US" sz="1900" dirty="0"/>
              <a:t> </a:t>
            </a:r>
            <a:r>
              <a:rPr lang="en-US" sz="1900" dirty="0" err="1"/>
              <a:t>waktu</a:t>
            </a:r>
            <a:r>
              <a:rPr lang="en-US" sz="1900" dirty="0"/>
              <a:t> 2-6 </a:t>
            </a:r>
            <a:r>
              <a:rPr lang="en-US" sz="1900" dirty="0" err="1"/>
              <a:t>minggu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Bulan</a:t>
            </a:r>
            <a:r>
              <a:rPr lang="en-US" sz="1900" dirty="0"/>
              <a:t> </a:t>
            </a:r>
            <a:r>
              <a:rPr lang="en-US" sz="1900" dirty="0" err="1"/>
              <a:t>Januari</a:t>
            </a:r>
            <a:r>
              <a:rPr lang="en-US" sz="1900" dirty="0"/>
              <a:t> </a:t>
            </a:r>
            <a:r>
              <a:rPr lang="en-US" sz="1900" dirty="0" err="1"/>
              <a:t>s.d.</a:t>
            </a:r>
            <a:r>
              <a:rPr lang="en-US" sz="1900" dirty="0"/>
              <a:t> </a:t>
            </a:r>
            <a:r>
              <a:rPr lang="en-US" sz="1900" dirty="0" err="1"/>
              <a:t>Maret</a:t>
            </a:r>
            <a:r>
              <a:rPr lang="en-US" sz="1900" dirty="0"/>
              <a:t> 322, 384, 299</a:t>
            </a:r>
          </a:p>
          <a:p>
            <a:r>
              <a:rPr lang="en-US" sz="1900" dirty="0" err="1"/>
              <a:t>Hasil</a:t>
            </a:r>
            <a:r>
              <a:rPr lang="en-US" sz="1900" dirty="0"/>
              <a:t> </a:t>
            </a:r>
            <a:r>
              <a:rPr lang="en-US" sz="1900" dirty="0" err="1"/>
              <a:t>pemeriksaan</a:t>
            </a:r>
            <a:r>
              <a:rPr lang="en-US" sz="1900" dirty="0"/>
              <a:t> </a:t>
            </a:r>
            <a:r>
              <a:rPr lang="en-US" sz="1900" dirty="0" err="1"/>
              <a:t>adalah</a:t>
            </a:r>
            <a:r>
              <a:rPr lang="en-US" sz="1900" dirty="0"/>
              <a:t> </a:t>
            </a:r>
            <a:r>
              <a:rPr lang="en-US" sz="1900" dirty="0" err="1"/>
              <a:t>sebagai</a:t>
            </a:r>
            <a:r>
              <a:rPr lang="en-US" sz="1900" dirty="0"/>
              <a:t> </a:t>
            </a:r>
            <a:r>
              <a:rPr lang="en-US" sz="1900" dirty="0" err="1"/>
              <a:t>berikut</a:t>
            </a:r>
            <a:r>
              <a:rPr lang="en-US" sz="1900" dirty="0"/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545314"/>
              </p:ext>
            </p:extLst>
          </p:nvPr>
        </p:nvGraphicFramePr>
        <p:xfrm>
          <a:off x="304800" y="4495800"/>
          <a:ext cx="8534400" cy="2002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r>
                        <a:rPr lang="en-US" dirty="0"/>
                        <a:t> BTA+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Biakan</a:t>
                      </a:r>
                      <a:r>
                        <a:rPr lang="en-US" baseline="0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Jumlah</a:t>
                      </a:r>
                      <a:r>
                        <a:rPr lang="en-US" dirty="0"/>
                        <a:t> BTA+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Biakan</a:t>
                      </a:r>
                      <a:r>
                        <a:rPr lang="en-US" baseline="0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Jumlah</a:t>
                      </a:r>
                      <a:r>
                        <a:rPr lang="en-US" dirty="0"/>
                        <a:t> BTA-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Biakan</a:t>
                      </a:r>
                      <a:r>
                        <a:rPr lang="en-US" baseline="0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Jumlah</a:t>
                      </a:r>
                      <a:r>
                        <a:rPr lang="en-US" dirty="0"/>
                        <a:t> BTA-</a:t>
                      </a:r>
                      <a:r>
                        <a:rPr lang="en-US" baseline="0" dirty="0" err="1"/>
                        <a:t>Biakan</a:t>
                      </a:r>
                      <a:r>
                        <a:rPr lang="en-US" baseline="0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r>
                        <a:rPr lang="en-US" baseline="0" dirty="0"/>
                        <a:t> PX </a:t>
                      </a:r>
                      <a:r>
                        <a:rPr lang="en-US" baseline="0" dirty="0" err="1"/>
                        <a:t>Biakan</a:t>
                      </a:r>
                      <a:r>
                        <a:rPr lang="en-US" baseline="0" dirty="0"/>
                        <a:t>+ MTB (Follow up)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r>
                        <a:rPr lang="en-US" dirty="0"/>
                        <a:t> PX </a:t>
                      </a:r>
                      <a:r>
                        <a:rPr lang="en-US" dirty="0" err="1"/>
                        <a:t>Biakan</a:t>
                      </a:r>
                      <a:r>
                        <a:rPr lang="en-US" dirty="0"/>
                        <a:t>+</a:t>
                      </a:r>
                      <a:r>
                        <a:rPr lang="en-US" baseline="0" dirty="0"/>
                        <a:t> NTM (Diagnosis)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Jumlah</a:t>
                      </a:r>
                      <a:r>
                        <a:rPr lang="en-US" dirty="0"/>
                        <a:t> PX </a:t>
                      </a:r>
                      <a:r>
                        <a:rPr lang="en-US" dirty="0" err="1"/>
                        <a:t>Biakan</a:t>
                      </a:r>
                      <a:r>
                        <a:rPr lang="en-US" dirty="0"/>
                        <a:t>+</a:t>
                      </a:r>
                      <a:r>
                        <a:rPr lang="en-US" baseline="0" dirty="0"/>
                        <a:t> NTM (Follow up)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52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599</Words>
  <Application>Microsoft Office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SOAL  PEMANTAUAN DAN ANALISIS IKU BIAKAN</vt:lpstr>
      <vt:lpstr>Pertanyaan : </vt:lpstr>
      <vt:lpstr>Petunjuk Pengerjaan </vt:lpstr>
      <vt:lpstr>PowerPoint Presentation</vt:lpstr>
      <vt:lpstr>Petunjuk Pengerjaan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SOAL  PEMANTAUAN DAN ANALISIS IKU BIAKAN</dc:title>
  <dc:creator>PC TB</dc:creator>
  <cp:lastModifiedBy>LENOVO</cp:lastModifiedBy>
  <cp:revision>29</cp:revision>
  <cp:lastPrinted>2020-12-14T07:09:53Z</cp:lastPrinted>
  <dcterms:created xsi:type="dcterms:W3CDTF">2020-10-23T07:57:52Z</dcterms:created>
  <dcterms:modified xsi:type="dcterms:W3CDTF">2022-04-25T02:38:49Z</dcterms:modified>
</cp:coreProperties>
</file>